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9" r:id="rId3"/>
    <p:sldId id="272" r:id="rId4"/>
    <p:sldId id="259" r:id="rId5"/>
    <p:sldId id="271" r:id="rId6"/>
    <p:sldId id="276" r:id="rId7"/>
    <p:sldId id="279" r:id="rId8"/>
    <p:sldId id="294" r:id="rId9"/>
    <p:sldId id="295" r:id="rId10"/>
    <p:sldId id="296" r:id="rId11"/>
    <p:sldId id="297" r:id="rId12"/>
    <p:sldId id="298" r:id="rId13"/>
    <p:sldId id="270" r:id="rId14"/>
    <p:sldId id="283" r:id="rId15"/>
    <p:sldId id="284" r:id="rId16"/>
    <p:sldId id="286" r:id="rId17"/>
    <p:sldId id="290" r:id="rId18"/>
    <p:sldId id="299" r:id="rId19"/>
    <p:sldId id="300" r:id="rId20"/>
    <p:sldId id="26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4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5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9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4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7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6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7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73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0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2"/>
                </a:solidFill>
              </a:rPr>
              <a:t>05 </a:t>
            </a:r>
            <a:r>
              <a:rPr lang="ko-KR" altLang="en-US" sz="6000" b="1" dirty="0">
                <a:solidFill>
                  <a:schemeClr val="tx2"/>
                </a:solidFill>
              </a:rPr>
              <a:t>조건문</a:t>
            </a: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1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48409" y="-47545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56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비교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논리 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4582" y="1140503"/>
            <a:ext cx="10766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i="1" dirty="0">
                <a:solidFill>
                  <a:schemeClr val="tx2"/>
                </a:solidFill>
              </a:rPr>
              <a:t>논리 연산자</a:t>
            </a:r>
            <a:r>
              <a:rPr lang="en-US" altLang="ko-KR" sz="2000" b="1" i="1" dirty="0">
                <a:solidFill>
                  <a:schemeClr val="tx2"/>
                </a:solidFill>
              </a:rPr>
              <a:t>:</a:t>
            </a:r>
            <a:r>
              <a:rPr lang="ko-KR" altLang="en-US" sz="2000" b="1" i="1" dirty="0">
                <a:solidFill>
                  <a:schemeClr val="tx2"/>
                </a:solidFill>
              </a:rPr>
              <a:t>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부울</a:t>
            </a:r>
            <a:r>
              <a:rPr lang="ko-KR" altLang="en-US" sz="2000" b="1" i="1" dirty="0">
                <a:solidFill>
                  <a:schemeClr val="tx2"/>
                </a:solidFill>
              </a:rPr>
              <a:t> 연산자라고도 하며 논리식의 연산을 수행함 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수학시간에 명제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참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거짓을 생각할 것</a:t>
            </a:r>
            <a:r>
              <a:rPr lang="en-US" altLang="ko-KR" sz="2000" b="1" i="1" dirty="0">
                <a:solidFill>
                  <a:schemeClr val="tx2"/>
                </a:solidFill>
              </a:rPr>
              <a:t>) </a:t>
            </a:r>
          </a:p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논리 연산자</a:t>
            </a:r>
            <a:r>
              <a:rPr lang="en-US" altLang="ko-KR" sz="2000" b="1" i="1" dirty="0">
                <a:solidFill>
                  <a:schemeClr val="tx2"/>
                </a:solidFill>
              </a:rPr>
              <a:t> and, or, not</a:t>
            </a:r>
            <a:r>
              <a:rPr lang="ko-KR" altLang="en-US" sz="2000" b="1" i="1" dirty="0">
                <a:solidFill>
                  <a:schemeClr val="tx2"/>
                </a:solidFill>
              </a:rPr>
              <a:t>의 연산은 다음과 같이 수행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35C426-070E-0EFA-6AA9-534EBCE4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82" y="2311163"/>
            <a:ext cx="7413129" cy="1436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803DE8-A413-6941-F121-9F119255329A}"/>
              </a:ext>
            </a:extLst>
          </p:cNvPr>
          <p:cNvSpPr txBox="1"/>
          <p:nvPr/>
        </p:nvSpPr>
        <p:spPr>
          <a:xfrm>
            <a:off x="554582" y="4040115"/>
            <a:ext cx="107668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다음의 연산자를 사용 </a:t>
            </a:r>
            <a:r>
              <a:rPr lang="en-US" altLang="ko-KR" sz="2000" b="1" i="1" dirty="0">
                <a:solidFill>
                  <a:schemeClr val="tx2"/>
                </a:solidFill>
              </a:rPr>
              <a:t>-&gt; and, or, not </a:t>
            </a:r>
            <a:r>
              <a:rPr lang="ko-KR" altLang="en-US" sz="2000" b="1" i="1" dirty="0">
                <a:solidFill>
                  <a:schemeClr val="tx2"/>
                </a:solidFill>
              </a:rPr>
              <a:t>모두 소문자에 주의할 것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and: and </a:t>
            </a:r>
            <a:r>
              <a:rPr lang="ko-KR" altLang="en-US" sz="2000" b="1" i="1" dirty="0">
                <a:solidFill>
                  <a:schemeClr val="tx2"/>
                </a:solidFill>
              </a:rPr>
              <a:t>연산자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모두 참인 경우만 참</a:t>
            </a:r>
            <a:r>
              <a:rPr lang="en-US" altLang="ko-KR" sz="2000" b="1" i="1" dirty="0">
                <a:solidFill>
                  <a:schemeClr val="tx2"/>
                </a:solidFill>
              </a:rPr>
              <a:t>) 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or: or </a:t>
            </a:r>
            <a:r>
              <a:rPr lang="ko-KR" altLang="en-US" sz="2000" b="1" i="1" dirty="0">
                <a:solidFill>
                  <a:schemeClr val="tx2"/>
                </a:solidFill>
              </a:rPr>
              <a:t>연산자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모두 거짓인 경우만 거짓</a:t>
            </a:r>
            <a:r>
              <a:rPr lang="en-US" altLang="ko-KR" sz="2000" b="1" i="1" dirty="0">
                <a:solidFill>
                  <a:schemeClr val="tx2"/>
                </a:solidFill>
              </a:rPr>
              <a:t>) 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not: </a:t>
            </a:r>
            <a:r>
              <a:rPr lang="ko-KR" altLang="en-US" sz="2000" b="1" i="1" dirty="0">
                <a:solidFill>
                  <a:schemeClr val="tx2"/>
                </a:solidFill>
              </a:rPr>
              <a:t>참이면 거짓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거짓이면 참으로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잘못된 표현 </a:t>
            </a:r>
            <a:r>
              <a:rPr lang="en-US" altLang="ko-KR" sz="2000" b="1" i="1" dirty="0">
                <a:solidFill>
                  <a:schemeClr val="tx2"/>
                </a:solidFill>
              </a:rPr>
              <a:t>ex) 0 &lt; x &lt;10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올바른 표현 </a:t>
            </a:r>
            <a:r>
              <a:rPr lang="en-US" altLang="ko-KR" sz="2000" b="1" i="1" dirty="0">
                <a:solidFill>
                  <a:schemeClr val="tx2"/>
                </a:solidFill>
              </a:rPr>
              <a:t>ex) 0 &lt; x and x &lt;100 -&gt; </a:t>
            </a:r>
            <a:r>
              <a:rPr lang="ko-KR" altLang="en-US" sz="2000" b="1" i="1" dirty="0">
                <a:solidFill>
                  <a:schemeClr val="tx2"/>
                </a:solidFill>
              </a:rPr>
              <a:t>논리 연산자를 사용하여 표현하여야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389020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2785" y="-47297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56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비교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논리 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15006" y="6102217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논리연산자를 이용한 학점 판단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E72A6B-0074-C8E5-2DC0-DE3AA8937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07" y="774441"/>
            <a:ext cx="6327228" cy="25615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CB0E631-45DE-7746-9E3A-28038F948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6" y="3417879"/>
            <a:ext cx="6327228" cy="25621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12A890-1C16-8901-0C6F-782CDA969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668" y="755783"/>
            <a:ext cx="5130739" cy="26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6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36787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56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비교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논리 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6084665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</a:t>
            </a:r>
            <a:r>
              <a:rPr lang="ko-KR" altLang="en-US" sz="2000" b="1" i="1" dirty="0">
                <a:solidFill>
                  <a:schemeClr val="tx2"/>
                </a:solidFill>
              </a:rPr>
              <a:t> 문자열 비교 예시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705955-269A-CD81-BE8A-AC816C1BA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05414"/>
            <a:ext cx="10506269" cy="50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5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</a:t>
            </a:r>
            <a:r>
              <a:rPr lang="en-US" altLang="ko-KR" sz="6000" b="1" dirty="0">
                <a:solidFill>
                  <a:schemeClr val="tx2"/>
                </a:solidFill>
              </a:rPr>
              <a:t>_2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866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36787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56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if</a:t>
            </a:r>
            <a:r>
              <a:rPr lang="ko-KR" altLang="en-US" sz="3200" b="1" dirty="0">
                <a:solidFill>
                  <a:schemeClr val="tx2"/>
                </a:solidFill>
              </a:rPr>
              <a:t>문의 블록구조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블록구조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en-US" altLang="ko-KR" sz="3200" b="1" dirty="0" err="1">
                <a:solidFill>
                  <a:schemeClr val="tx2"/>
                </a:solidFill>
              </a:rPr>
              <a:t>elif</a:t>
            </a:r>
            <a:r>
              <a:rPr lang="ko-KR" altLang="en-US" sz="3200" b="1" dirty="0">
                <a:solidFill>
                  <a:schemeClr val="tx2"/>
                </a:solidFill>
              </a:rPr>
              <a:t>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6" y="5106096"/>
            <a:ext cx="10766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i="1" dirty="0">
                <a:solidFill>
                  <a:schemeClr val="tx2"/>
                </a:solidFill>
              </a:rPr>
              <a:t>블록구조</a:t>
            </a:r>
            <a:r>
              <a:rPr lang="en-US" altLang="ko-KR" sz="2000" b="1" i="1" dirty="0">
                <a:solidFill>
                  <a:schemeClr val="tx2"/>
                </a:solidFill>
              </a:rPr>
              <a:t>: </a:t>
            </a:r>
            <a:r>
              <a:rPr lang="ko-KR" altLang="en-US" sz="2000" b="1" i="1" dirty="0">
                <a:solidFill>
                  <a:schemeClr val="tx2"/>
                </a:solidFill>
              </a:rPr>
              <a:t>조건문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반복문</a:t>
            </a:r>
            <a:r>
              <a:rPr lang="ko-KR" altLang="en-US" sz="2000" b="1" i="1" dirty="0">
                <a:solidFill>
                  <a:schemeClr val="tx2"/>
                </a:solidFill>
              </a:rPr>
              <a:t> 등에서 동일한 조건 반복에 따라 수행되는 명령집합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 err="1">
                <a:solidFill>
                  <a:schemeClr val="tx2"/>
                </a:solidFill>
              </a:rPr>
              <a:t>파이썬은</a:t>
            </a:r>
            <a:r>
              <a:rPr lang="ko-KR" altLang="en-US" sz="2000" b="1" i="1" dirty="0">
                <a:solidFill>
                  <a:schemeClr val="tx2"/>
                </a:solidFill>
              </a:rPr>
              <a:t> </a:t>
            </a:r>
            <a:r>
              <a:rPr lang="en-US" altLang="ko-KR" sz="2000" b="1" i="1" dirty="0">
                <a:solidFill>
                  <a:schemeClr val="tx2"/>
                </a:solidFill>
              </a:rPr>
              <a:t>:(</a:t>
            </a:r>
            <a:r>
              <a:rPr lang="ko-KR" altLang="en-US" sz="2000" b="1" i="1" dirty="0">
                <a:solidFill>
                  <a:schemeClr val="tx2"/>
                </a:solidFill>
              </a:rPr>
              <a:t>콜론</a:t>
            </a:r>
            <a:r>
              <a:rPr lang="en-US" altLang="ko-KR" sz="2000" b="1" i="1" dirty="0">
                <a:solidFill>
                  <a:schemeClr val="tx2"/>
                </a:solidFill>
              </a:rPr>
              <a:t>)</a:t>
            </a:r>
            <a:r>
              <a:rPr lang="ko-KR" altLang="en-US" sz="2000" b="1" i="1" dirty="0">
                <a:solidFill>
                  <a:schemeClr val="tx2"/>
                </a:solidFill>
              </a:rPr>
              <a:t>과 칸 띄움으로 블록을 표시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블록구조에서 칸 띄우기는 매우 중요함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대화형 모드에서는 한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줄씩</a:t>
            </a:r>
            <a:r>
              <a:rPr lang="ko-KR" altLang="en-US" sz="2000" b="1" i="1" dirty="0">
                <a:solidFill>
                  <a:schemeClr val="tx2"/>
                </a:solidFill>
              </a:rPr>
              <a:t> 실행되는 것에 유의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2531B6-93D3-894D-9CA7-ADE93B26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903346"/>
            <a:ext cx="8014532" cy="408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23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36787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56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if</a:t>
            </a:r>
            <a:r>
              <a:rPr lang="ko-KR" altLang="en-US" sz="3200" b="1" dirty="0">
                <a:solidFill>
                  <a:schemeClr val="tx2"/>
                </a:solidFill>
              </a:rPr>
              <a:t>문의 블록구조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블록구조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en-US" altLang="ko-KR" sz="3200" b="1" dirty="0" err="1">
                <a:solidFill>
                  <a:schemeClr val="tx2"/>
                </a:solidFill>
              </a:rPr>
              <a:t>elif</a:t>
            </a:r>
            <a:r>
              <a:rPr lang="ko-KR" altLang="en-US" sz="3200" b="1" dirty="0">
                <a:solidFill>
                  <a:schemeClr val="tx2"/>
                </a:solidFill>
              </a:rPr>
              <a:t>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91455" y="6153278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en-US" altLang="ko-KR" sz="2000" b="1" i="1" dirty="0" err="1">
                <a:solidFill>
                  <a:schemeClr val="tx2"/>
                </a:solidFill>
              </a:rPr>
              <a:t>elif</a:t>
            </a:r>
            <a:r>
              <a:rPr lang="ko-KR" altLang="en-US" sz="2000" b="1" i="1" dirty="0">
                <a:solidFill>
                  <a:schemeClr val="tx2"/>
                </a:solidFill>
              </a:rPr>
              <a:t>문을 사용한 학점 계산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F6BFF1-35A7-F655-3B97-FED034C36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1" y="897948"/>
            <a:ext cx="6235101" cy="2472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937F0E-D6B4-D4D2-6A91-FB524E4E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40" y="3453064"/>
            <a:ext cx="6235101" cy="24323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1E453B-957A-F278-0E9F-C2F2E441E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689" y="897948"/>
            <a:ext cx="5441570" cy="245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56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if</a:t>
            </a:r>
            <a:r>
              <a:rPr lang="ko-KR" altLang="en-US" sz="3200" b="1" dirty="0">
                <a:solidFill>
                  <a:schemeClr val="tx2"/>
                </a:solidFill>
              </a:rPr>
              <a:t>문의 블록구조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중첩 </a:t>
            </a:r>
            <a:r>
              <a:rPr lang="en-US" altLang="ko-KR" sz="3200" b="1" dirty="0">
                <a:solidFill>
                  <a:schemeClr val="tx2"/>
                </a:solidFill>
              </a:rPr>
              <a:t>if</a:t>
            </a:r>
            <a:r>
              <a:rPr lang="ko-KR" altLang="en-US" sz="3200" b="1" dirty="0">
                <a:solidFill>
                  <a:schemeClr val="tx2"/>
                </a:solidFill>
              </a:rPr>
              <a:t>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267457" y="5563449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중첩 </a:t>
            </a:r>
            <a:r>
              <a:rPr lang="en-US" altLang="ko-KR" sz="2000" b="1" i="1" dirty="0">
                <a:solidFill>
                  <a:schemeClr val="tx2"/>
                </a:solidFill>
              </a:rPr>
              <a:t>if</a:t>
            </a:r>
            <a:r>
              <a:rPr lang="ko-KR" altLang="en-US" sz="2000" b="1" i="1" dirty="0">
                <a:solidFill>
                  <a:schemeClr val="tx2"/>
                </a:solidFill>
              </a:rPr>
              <a:t>문 예제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716C4A-7621-4266-CA1E-CEAAD7E16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57" y="894441"/>
            <a:ext cx="6144872" cy="39823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D63C55-46FA-61C9-DC20-D2DA564CB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27" y="894441"/>
            <a:ext cx="5759973" cy="39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50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2553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56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if</a:t>
            </a:r>
            <a:r>
              <a:rPr lang="ko-KR" altLang="en-US" sz="3200" b="1" dirty="0">
                <a:solidFill>
                  <a:schemeClr val="tx2"/>
                </a:solidFill>
              </a:rPr>
              <a:t>문의 블록구조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심화학습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1001760"/>
            <a:ext cx="10766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Q. </a:t>
            </a:r>
            <a:r>
              <a:rPr lang="ko-KR" altLang="en-US" sz="2000" b="1" i="1" dirty="0">
                <a:solidFill>
                  <a:schemeClr val="tx2"/>
                </a:solidFill>
              </a:rPr>
              <a:t>환전 문제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r>
              <a:rPr lang="en-US" altLang="ko-KR" sz="2000" b="1" i="1" dirty="0">
                <a:solidFill>
                  <a:schemeClr val="tx2"/>
                </a:solidFill>
              </a:rPr>
              <a:t>: </a:t>
            </a:r>
            <a:r>
              <a:rPr lang="ko-KR" altLang="en-US" sz="2000" b="1" i="1" dirty="0">
                <a:solidFill>
                  <a:schemeClr val="tx2"/>
                </a:solidFill>
              </a:rPr>
              <a:t>만일 </a:t>
            </a:r>
            <a:r>
              <a:rPr lang="en-US" altLang="ko-KR" sz="2000" b="1" i="1" dirty="0">
                <a:solidFill>
                  <a:schemeClr val="tx2"/>
                </a:solidFill>
              </a:rPr>
              <a:t>100</a:t>
            </a:r>
            <a:r>
              <a:rPr lang="ko-KR" altLang="en-US" sz="2000" b="1" i="1" dirty="0">
                <a:solidFill>
                  <a:schemeClr val="tx2"/>
                </a:solidFill>
              </a:rPr>
              <a:t>만 원</a:t>
            </a:r>
            <a:r>
              <a:rPr lang="en-US" altLang="ko-KR" sz="2000" b="1" i="1" dirty="0">
                <a:solidFill>
                  <a:schemeClr val="tx2"/>
                </a:solidFill>
              </a:rPr>
              <a:t>(1,000,000)</a:t>
            </a:r>
            <a:r>
              <a:rPr lang="ko-KR" altLang="en-US" sz="2000" b="1" i="1" dirty="0">
                <a:solidFill>
                  <a:schemeClr val="tx2"/>
                </a:solidFill>
              </a:rPr>
              <a:t>을 달러로 환전한다고 가정할 경우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미화 환율은 </a:t>
            </a:r>
            <a:r>
              <a:rPr lang="en-US" altLang="ko-KR" sz="2000" b="1" i="1" dirty="0">
                <a:solidFill>
                  <a:schemeClr val="tx2"/>
                </a:solidFill>
              </a:rPr>
              <a:t>1</a:t>
            </a:r>
            <a:r>
              <a:rPr lang="ko-KR" altLang="en-US" sz="2000" b="1" i="1" dirty="0">
                <a:solidFill>
                  <a:schemeClr val="tx2"/>
                </a:solidFill>
              </a:rPr>
              <a:t>달러 당 </a:t>
            </a:r>
            <a:r>
              <a:rPr lang="en-US" altLang="ko-KR" sz="2000" b="1" i="1" dirty="0">
                <a:solidFill>
                  <a:schemeClr val="tx2"/>
                </a:solidFill>
              </a:rPr>
              <a:t>1010.12</a:t>
            </a:r>
            <a:r>
              <a:rPr lang="ko-KR" altLang="en-US" sz="2000" b="1" i="1" dirty="0">
                <a:solidFill>
                  <a:schemeClr val="tx2"/>
                </a:solidFill>
              </a:rPr>
              <a:t>원이고 은행은 </a:t>
            </a:r>
            <a:r>
              <a:rPr lang="en-US" altLang="ko-KR" sz="2000" b="1" i="1" dirty="0">
                <a:solidFill>
                  <a:schemeClr val="tx2"/>
                </a:solidFill>
              </a:rPr>
              <a:t>0.002%</a:t>
            </a:r>
            <a:r>
              <a:rPr lang="ko-KR" altLang="en-US" sz="2000" b="1" i="1" dirty="0">
                <a:solidFill>
                  <a:schemeClr val="tx2"/>
                </a:solidFill>
              </a:rPr>
              <a:t>의 수수료를 환전수수료로 받는다고 하였을 때 </a:t>
            </a:r>
            <a:r>
              <a:rPr lang="en-US" altLang="ko-KR" sz="2000" b="1" i="1" dirty="0">
                <a:solidFill>
                  <a:schemeClr val="tx2"/>
                </a:solidFill>
              </a:rPr>
              <a:t>100</a:t>
            </a:r>
            <a:r>
              <a:rPr lang="ko-KR" altLang="en-US" sz="2000" b="1" i="1" dirty="0">
                <a:solidFill>
                  <a:schemeClr val="tx2"/>
                </a:solidFill>
              </a:rPr>
              <a:t>만 원에 대하여 받는 달러금액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은행수수료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한화 거스름돈을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구하시오</a:t>
            </a:r>
            <a:r>
              <a:rPr lang="en-US" altLang="ko-KR" sz="2000" b="1" i="1" dirty="0">
                <a:solidFill>
                  <a:schemeClr val="tx2"/>
                </a:solidFill>
              </a:rPr>
              <a:t>.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B4227B-BC73-039F-CE0F-0100E066D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2325199"/>
            <a:ext cx="9199018" cy="41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6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tx2"/>
                </a:solidFill>
              </a:rPr>
              <a:t>정리하기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27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808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정리하기 </a:t>
            </a:r>
            <a:r>
              <a:rPr lang="ko-KR" altLang="en-US" sz="3200" b="1" dirty="0" err="1">
                <a:solidFill>
                  <a:schemeClr val="tx2"/>
                </a:solidFill>
              </a:rPr>
              <a:t>노트필기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452C95-E8A1-508D-052C-B9EAC561A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81"/>
          <a:stretch/>
        </p:blipFill>
        <p:spPr>
          <a:xfrm>
            <a:off x="559836" y="904583"/>
            <a:ext cx="5768035" cy="56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01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</a:t>
            </a:r>
            <a:r>
              <a:rPr lang="en-US" altLang="ko-KR" sz="6000" b="1" dirty="0">
                <a:solidFill>
                  <a:schemeClr val="tx2"/>
                </a:solidFill>
              </a:rPr>
              <a:t>_1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038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45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56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if</a:t>
            </a:r>
            <a:r>
              <a:rPr lang="ko-KR" altLang="en-US" sz="3200" b="1" dirty="0">
                <a:solidFill>
                  <a:schemeClr val="tx2"/>
                </a:solidFill>
              </a:rPr>
              <a:t>조건문 </a:t>
            </a:r>
            <a:r>
              <a:rPr lang="en-US" altLang="ko-KR" sz="3200" b="1" dirty="0">
                <a:solidFill>
                  <a:schemeClr val="tx2"/>
                </a:solidFill>
              </a:rPr>
              <a:t>- if</a:t>
            </a:r>
            <a:r>
              <a:rPr lang="ko-KR" altLang="en-US" sz="3200" b="1" dirty="0">
                <a:solidFill>
                  <a:schemeClr val="tx2"/>
                </a:solidFill>
              </a:rPr>
              <a:t>조건문</a:t>
            </a:r>
            <a:r>
              <a:rPr lang="en-US" altLang="ko-KR" sz="3200" b="1" dirty="0">
                <a:solidFill>
                  <a:schemeClr val="tx2"/>
                </a:solidFill>
              </a:rPr>
              <a:t>, if</a:t>
            </a:r>
            <a:r>
              <a:rPr lang="ko-KR" altLang="en-US" sz="3200" b="1" dirty="0">
                <a:solidFill>
                  <a:schemeClr val="tx2"/>
                </a:solidFill>
              </a:rPr>
              <a:t>조건문의 범위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3989-8AC0-1457-61D5-DA18CDE09947}"/>
              </a:ext>
            </a:extLst>
          </p:cNvPr>
          <p:cNvSpPr txBox="1"/>
          <p:nvPr/>
        </p:nvSpPr>
        <p:spPr>
          <a:xfrm>
            <a:off x="436116" y="1109894"/>
            <a:ext cx="107668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i="1" dirty="0">
                <a:solidFill>
                  <a:schemeClr val="tx2"/>
                </a:solidFill>
              </a:rPr>
              <a:t>if</a:t>
            </a:r>
            <a:r>
              <a:rPr lang="ko-KR" altLang="en-US" sz="2000" b="1" i="1" dirty="0">
                <a:solidFill>
                  <a:schemeClr val="tx2"/>
                </a:solidFill>
              </a:rPr>
              <a:t>조건문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조건의 참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거짓에 따라 어떠한 명령을 수행하고자 할 때 사용함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변수에 값이나 함수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추후 배움</a:t>
            </a:r>
            <a:r>
              <a:rPr lang="en-US" altLang="ko-KR" sz="2000" b="1" i="1" dirty="0">
                <a:solidFill>
                  <a:schemeClr val="tx2"/>
                </a:solidFill>
              </a:rPr>
              <a:t>)</a:t>
            </a:r>
            <a:r>
              <a:rPr lang="ko-KR" altLang="en-US" sz="2000" b="1" i="1" dirty="0">
                <a:solidFill>
                  <a:schemeClr val="tx2"/>
                </a:solidFill>
              </a:rPr>
              <a:t>의 결과값들이 프로그램 진행에 따라 여러 값들을 가지게 됨 </a:t>
            </a:r>
            <a:r>
              <a:rPr lang="en-US" altLang="ko-KR" sz="2000" b="1" i="1" dirty="0">
                <a:solidFill>
                  <a:schemeClr val="tx2"/>
                </a:solidFill>
              </a:rPr>
              <a:t>-&gt; </a:t>
            </a:r>
            <a:r>
              <a:rPr lang="ko-KR" altLang="en-US" sz="2000" b="1" i="1" dirty="0">
                <a:solidFill>
                  <a:schemeClr val="tx2"/>
                </a:solidFill>
              </a:rPr>
              <a:t>그러한 값의 따라서 수행하는 명령을 각각 지정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 err="1">
                <a:solidFill>
                  <a:schemeClr val="tx2"/>
                </a:solidFill>
              </a:rPr>
              <a:t>파이썬에서는</a:t>
            </a:r>
            <a:r>
              <a:rPr lang="ko-KR" altLang="en-US" sz="2000" b="1" i="1" dirty="0">
                <a:solidFill>
                  <a:schemeClr val="tx2"/>
                </a:solidFill>
              </a:rPr>
              <a:t> </a:t>
            </a:r>
            <a:r>
              <a:rPr lang="en-US" altLang="ko-KR" sz="2000" b="1" i="1" dirty="0">
                <a:solidFill>
                  <a:schemeClr val="tx2"/>
                </a:solidFill>
              </a:rPr>
              <a:t>:(</a:t>
            </a:r>
            <a:r>
              <a:rPr lang="ko-KR" altLang="en-US" sz="2000" b="1" i="1" dirty="0">
                <a:solidFill>
                  <a:schemeClr val="tx2"/>
                </a:solidFill>
              </a:rPr>
              <a:t>콜론</a:t>
            </a:r>
            <a:r>
              <a:rPr lang="en-US" altLang="ko-KR" sz="2000" b="1" i="1" dirty="0">
                <a:solidFill>
                  <a:schemeClr val="tx2"/>
                </a:solidFill>
              </a:rPr>
              <a:t>)</a:t>
            </a:r>
            <a:r>
              <a:rPr lang="ko-KR" altLang="en-US" sz="2000" b="1" i="1" dirty="0">
                <a:solidFill>
                  <a:schemeClr val="tx2"/>
                </a:solidFill>
              </a:rPr>
              <a:t>으로 시작하여 칸을 띄는 부분이 명령의 범위임에 주의할 것</a:t>
            </a:r>
          </a:p>
        </p:txBody>
      </p:sp>
    </p:spTree>
    <p:extLst>
      <p:ext uri="{BB962C8B-B14F-4D97-AF65-F5344CB8AC3E}">
        <p14:creationId xmlns:p14="http://schemas.microsoft.com/office/powerpoint/2010/main" val="1864307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1) if</a:t>
            </a:r>
            <a:r>
              <a:rPr lang="ko-KR" altLang="en-US" b="1" dirty="0">
                <a:solidFill>
                  <a:schemeClr val="tx2"/>
                </a:solidFill>
              </a:rPr>
              <a:t>조건문 </a:t>
            </a:r>
            <a:r>
              <a:rPr lang="en-US" altLang="ko-KR" b="1" dirty="0">
                <a:solidFill>
                  <a:schemeClr val="tx2"/>
                </a:solidFill>
              </a:rPr>
              <a:t>- if</a:t>
            </a:r>
            <a:r>
              <a:rPr lang="ko-KR" altLang="en-US" b="1" dirty="0">
                <a:solidFill>
                  <a:schemeClr val="tx2"/>
                </a:solidFill>
              </a:rPr>
              <a:t>조건문</a:t>
            </a:r>
            <a:r>
              <a:rPr lang="en-US" altLang="ko-KR" b="1" dirty="0">
                <a:solidFill>
                  <a:schemeClr val="tx2"/>
                </a:solidFill>
              </a:rPr>
              <a:t>, if</a:t>
            </a:r>
            <a:r>
              <a:rPr lang="ko-KR" altLang="en-US" b="1" dirty="0">
                <a:solidFill>
                  <a:schemeClr val="tx2"/>
                </a:solidFill>
              </a:rPr>
              <a:t>조건문의 범위</a:t>
            </a:r>
          </a:p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56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if</a:t>
            </a:r>
            <a:r>
              <a:rPr lang="ko-KR" altLang="en-US" sz="3200" b="1" dirty="0">
                <a:solidFill>
                  <a:schemeClr val="tx2"/>
                </a:solidFill>
              </a:rPr>
              <a:t>조건문 </a:t>
            </a:r>
            <a:r>
              <a:rPr lang="en-US" altLang="ko-KR" sz="3200" b="1" dirty="0">
                <a:solidFill>
                  <a:schemeClr val="tx2"/>
                </a:solidFill>
              </a:rPr>
              <a:t>- if</a:t>
            </a:r>
            <a:r>
              <a:rPr lang="ko-KR" altLang="en-US" sz="3200" b="1" dirty="0">
                <a:solidFill>
                  <a:schemeClr val="tx2"/>
                </a:solidFill>
              </a:rPr>
              <a:t>조건문 예시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8ED973-D455-8073-DC01-6DDF4412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74883"/>
            <a:ext cx="11042714" cy="271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56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if</a:t>
            </a:r>
            <a:r>
              <a:rPr lang="ko-KR" altLang="en-US" sz="3200" b="1" dirty="0">
                <a:solidFill>
                  <a:schemeClr val="tx2"/>
                </a:solidFill>
              </a:rPr>
              <a:t>조건문 </a:t>
            </a:r>
            <a:r>
              <a:rPr lang="en-US" altLang="ko-KR" sz="3200" b="1" dirty="0">
                <a:solidFill>
                  <a:schemeClr val="tx2"/>
                </a:solidFill>
              </a:rPr>
              <a:t>- if</a:t>
            </a:r>
            <a:r>
              <a:rPr lang="ko-KR" altLang="en-US" sz="3200" b="1" dirty="0">
                <a:solidFill>
                  <a:schemeClr val="tx2"/>
                </a:solidFill>
              </a:rPr>
              <a:t>조건문 예시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729A16-D304-91AA-86F2-5083CF30C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00041"/>
            <a:ext cx="9472108" cy="30124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B635BB-CB25-0512-61EA-3409A5290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" y="4135457"/>
            <a:ext cx="9472108" cy="241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77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56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if</a:t>
            </a:r>
            <a:r>
              <a:rPr lang="ko-KR" altLang="en-US" sz="3200" b="1" dirty="0">
                <a:solidFill>
                  <a:schemeClr val="tx2"/>
                </a:solidFill>
              </a:rPr>
              <a:t>조건문 </a:t>
            </a:r>
            <a:r>
              <a:rPr lang="en-US" altLang="ko-KR" sz="3200" b="1" dirty="0">
                <a:solidFill>
                  <a:schemeClr val="tx2"/>
                </a:solidFill>
              </a:rPr>
              <a:t>- if</a:t>
            </a:r>
            <a:r>
              <a:rPr lang="ko-KR" altLang="en-US" sz="3200" b="1" dirty="0">
                <a:solidFill>
                  <a:schemeClr val="tx2"/>
                </a:solidFill>
              </a:rPr>
              <a:t>조건문 예시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66B43D-5DA7-4B53-AE79-CA27061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07406"/>
            <a:ext cx="8615694" cy="31182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102FAF-5267-ED47-1B40-A90C53432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" y="4064501"/>
            <a:ext cx="8615693" cy="26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49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36787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56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비교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논리 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38752" y="979180"/>
            <a:ext cx="10766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i="1" dirty="0">
                <a:solidFill>
                  <a:schemeClr val="tx2"/>
                </a:solidFill>
              </a:rPr>
              <a:t>비교 연산자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수치의 대소관계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문자나 기타 자료형의 일치</a:t>
            </a:r>
            <a:r>
              <a:rPr lang="en-US" altLang="ko-KR" sz="2000" b="1" i="1" dirty="0">
                <a:solidFill>
                  <a:schemeClr val="tx2"/>
                </a:solidFill>
              </a:rPr>
              <a:t>,</a:t>
            </a:r>
            <a:r>
              <a:rPr lang="ko-KR" altLang="en-US" sz="2000" b="1" i="1" dirty="0">
                <a:solidFill>
                  <a:schemeClr val="tx2"/>
                </a:solidFill>
              </a:rPr>
              <a:t>불일치 관계를 표시하는 연산자나 방법 </a:t>
            </a:r>
            <a:r>
              <a:rPr lang="en-US" altLang="ko-KR" sz="2000" b="1" i="1" dirty="0">
                <a:solidFill>
                  <a:schemeClr val="tx2"/>
                </a:solidFill>
              </a:rPr>
              <a:t> 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“</a:t>
            </a:r>
            <a:r>
              <a:rPr lang="ko-KR" altLang="en-US" sz="2000" b="1" i="1" dirty="0">
                <a:solidFill>
                  <a:schemeClr val="tx2"/>
                </a:solidFill>
              </a:rPr>
              <a:t>수치가 큰가</a:t>
            </a:r>
            <a:r>
              <a:rPr lang="en-US" altLang="ko-KR" sz="2000" b="1" i="1" dirty="0">
                <a:solidFill>
                  <a:schemeClr val="tx2"/>
                </a:solidFill>
              </a:rPr>
              <a:t>?, </a:t>
            </a:r>
            <a:r>
              <a:rPr lang="ko-KR" altLang="en-US" sz="2000" b="1" i="1" dirty="0">
                <a:solidFill>
                  <a:schemeClr val="tx2"/>
                </a:solidFill>
              </a:rPr>
              <a:t>작은가</a:t>
            </a:r>
            <a:r>
              <a:rPr lang="en-US" altLang="ko-KR" sz="2000" b="1" i="1" dirty="0">
                <a:solidFill>
                  <a:schemeClr val="tx2"/>
                </a:solidFill>
              </a:rPr>
              <a:t>? </a:t>
            </a:r>
            <a:r>
              <a:rPr lang="ko-KR" altLang="en-US" sz="2000" b="1" i="1" dirty="0">
                <a:solidFill>
                  <a:schemeClr val="tx2"/>
                </a:solidFill>
              </a:rPr>
              <a:t>문자가 같은가</a:t>
            </a:r>
            <a:r>
              <a:rPr lang="en-US" altLang="ko-KR" sz="2000" b="1" i="1" dirty="0">
                <a:solidFill>
                  <a:schemeClr val="tx2"/>
                </a:solidFill>
              </a:rPr>
              <a:t>?,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다른가</a:t>
            </a:r>
            <a:r>
              <a:rPr lang="en-US" altLang="ko-KR" sz="2000" b="1" i="1" dirty="0">
                <a:solidFill>
                  <a:schemeClr val="tx2"/>
                </a:solidFill>
              </a:rPr>
              <a:t>?”</a:t>
            </a:r>
            <a:r>
              <a:rPr lang="ko-KR" altLang="en-US" sz="2000" b="1" i="1" dirty="0">
                <a:solidFill>
                  <a:schemeClr val="tx2"/>
                </a:solidFill>
              </a:rPr>
              <a:t>와 같은 표현으로 결과는 참 거짓의 형태로 나옴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endParaRPr lang="en-US" altLang="ko-KR" sz="2000" b="1" i="1" dirty="0">
              <a:solidFill>
                <a:schemeClr val="tx2"/>
              </a:solidFill>
            </a:endParaRPr>
          </a:p>
          <a:p>
            <a:r>
              <a:rPr lang="en-US" altLang="ko-KR" sz="2000" b="1" i="1" dirty="0">
                <a:solidFill>
                  <a:schemeClr val="tx2"/>
                </a:solidFill>
              </a:rPr>
              <a:t>- </a:t>
            </a:r>
            <a:r>
              <a:rPr lang="ko-KR" altLang="en-US" sz="2000" b="1" i="1" dirty="0">
                <a:solidFill>
                  <a:schemeClr val="tx2"/>
                </a:solidFill>
              </a:rPr>
              <a:t>비교 연산자 수식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==: </a:t>
            </a:r>
            <a:r>
              <a:rPr lang="ko-KR" altLang="en-US" sz="2000" b="1" i="1" dirty="0">
                <a:solidFill>
                  <a:schemeClr val="tx2"/>
                </a:solidFill>
              </a:rPr>
              <a:t>같다</a:t>
            </a:r>
            <a:r>
              <a:rPr lang="en-US" altLang="ko-KR" sz="2000" b="1" i="1" dirty="0">
                <a:solidFill>
                  <a:schemeClr val="tx2"/>
                </a:solidFill>
              </a:rPr>
              <a:t>(=</a:t>
            </a:r>
            <a:r>
              <a:rPr lang="ko-KR" altLang="en-US" sz="2000" b="1" i="1" dirty="0">
                <a:solidFill>
                  <a:schemeClr val="tx2"/>
                </a:solidFill>
              </a:rPr>
              <a:t>와 주의할 것</a:t>
            </a:r>
            <a:r>
              <a:rPr lang="en-US" altLang="ko-KR" sz="2000" b="1" i="1" dirty="0">
                <a:solidFill>
                  <a:schemeClr val="tx2"/>
                </a:solidFill>
              </a:rPr>
              <a:t>) 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!=: </a:t>
            </a:r>
            <a:r>
              <a:rPr lang="ko-KR" altLang="en-US" sz="2000" b="1" i="1" dirty="0">
                <a:solidFill>
                  <a:schemeClr val="tx2"/>
                </a:solidFill>
              </a:rPr>
              <a:t>다르다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&lt;: </a:t>
            </a:r>
            <a:r>
              <a:rPr lang="ko-KR" altLang="en-US" sz="2000" b="1" i="1" dirty="0">
                <a:solidFill>
                  <a:schemeClr val="tx2"/>
                </a:solidFill>
              </a:rPr>
              <a:t>오른쪽이 크다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&gt;: </a:t>
            </a:r>
            <a:r>
              <a:rPr lang="ko-KR" altLang="en-US" sz="2000" b="1" i="1" dirty="0">
                <a:solidFill>
                  <a:schemeClr val="tx2"/>
                </a:solidFill>
              </a:rPr>
              <a:t>오른쪽이 작다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&lt;=: </a:t>
            </a:r>
            <a:r>
              <a:rPr lang="ko-KR" altLang="en-US" sz="2000" b="1" i="1" dirty="0">
                <a:solidFill>
                  <a:schemeClr val="tx2"/>
                </a:solidFill>
              </a:rPr>
              <a:t>오른쪽이 크거나 같다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순서주의</a:t>
            </a:r>
            <a:r>
              <a:rPr lang="en-US" altLang="ko-KR" sz="2000" b="1" i="1" dirty="0">
                <a:solidFill>
                  <a:schemeClr val="tx2"/>
                </a:solidFill>
              </a:rPr>
              <a:t>) 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&gt;=: </a:t>
            </a:r>
            <a:r>
              <a:rPr lang="ko-KR" altLang="en-US" sz="2000" b="1" i="1" dirty="0">
                <a:solidFill>
                  <a:schemeClr val="tx2"/>
                </a:solidFill>
              </a:rPr>
              <a:t>오른쪽이 작거나 같다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순서주의</a:t>
            </a:r>
            <a:r>
              <a:rPr lang="en-US" altLang="ko-KR" sz="2000" b="1" i="1" dirty="0">
                <a:solidFill>
                  <a:schemeClr val="tx2"/>
                </a:solidFill>
              </a:rPr>
              <a:t>)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758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36787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56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비교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논리 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873967" y="4713888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tx2"/>
                </a:solidFill>
              </a:rPr>
              <a:t>내용</a:t>
            </a:r>
            <a:r>
              <a:rPr lang="en-US" altLang="ko-KR" sz="2000" b="1" i="1" dirty="0">
                <a:solidFill>
                  <a:schemeClr val="tx2"/>
                </a:solidFill>
              </a:rPr>
              <a:t>!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7F6613-8D1F-25A8-7848-29F2082D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1068529"/>
            <a:ext cx="10614531" cy="450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67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36787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56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비교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논리 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5581989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=&gt; </a:t>
            </a:r>
            <a:r>
              <a:rPr lang="ko-KR" altLang="en-US" sz="2000" b="1" dirty="0">
                <a:solidFill>
                  <a:schemeClr val="tx2"/>
                </a:solidFill>
              </a:rPr>
              <a:t>문자의 같음</a:t>
            </a:r>
            <a:r>
              <a:rPr lang="en-US" altLang="ko-KR" sz="2000" b="1" dirty="0">
                <a:solidFill>
                  <a:schemeClr val="tx2"/>
                </a:solidFill>
              </a:rPr>
              <a:t>(</a:t>
            </a:r>
            <a:r>
              <a:rPr lang="ko-KR" altLang="en-US" sz="2000" b="1" dirty="0">
                <a:solidFill>
                  <a:schemeClr val="tx2"/>
                </a:solidFill>
              </a:rPr>
              <a:t>일치함</a:t>
            </a:r>
            <a:r>
              <a:rPr lang="en-US" altLang="ko-KR" sz="2000" b="1" dirty="0">
                <a:solidFill>
                  <a:schemeClr val="tx2"/>
                </a:solidFill>
              </a:rPr>
              <a:t>), </a:t>
            </a:r>
            <a:r>
              <a:rPr lang="ko-KR" altLang="en-US" sz="2000" b="1" dirty="0">
                <a:solidFill>
                  <a:schemeClr val="tx2"/>
                </a:solidFill>
              </a:rPr>
              <a:t>문자의 크다</a:t>
            </a:r>
            <a:r>
              <a:rPr lang="en-US" altLang="ko-KR" sz="2000" b="1" dirty="0">
                <a:solidFill>
                  <a:schemeClr val="tx2"/>
                </a:solidFill>
              </a:rPr>
              <a:t>, </a:t>
            </a:r>
            <a:r>
              <a:rPr lang="ko-KR" altLang="en-US" sz="2000" b="1" dirty="0" err="1">
                <a:solidFill>
                  <a:schemeClr val="tx2"/>
                </a:solidFill>
              </a:rPr>
              <a:t>작다의</a:t>
            </a:r>
            <a:r>
              <a:rPr lang="ko-KR" altLang="en-US" sz="2000" b="1" dirty="0">
                <a:solidFill>
                  <a:schemeClr val="tx2"/>
                </a:solidFill>
              </a:rPr>
              <a:t> 비교</a:t>
            </a:r>
            <a:r>
              <a:rPr lang="en-US" altLang="ko-KR" sz="2000" b="1" dirty="0">
                <a:solidFill>
                  <a:schemeClr val="tx2"/>
                </a:solidFill>
              </a:rPr>
              <a:t>(</a:t>
            </a:r>
            <a:r>
              <a:rPr lang="ko-KR" altLang="en-US" sz="2000" b="1" dirty="0" err="1">
                <a:solidFill>
                  <a:schemeClr val="tx2"/>
                </a:solidFill>
              </a:rPr>
              <a:t>정렬시</a:t>
            </a:r>
            <a:r>
              <a:rPr lang="ko-KR" altLang="en-US" sz="2000" b="1" dirty="0">
                <a:solidFill>
                  <a:schemeClr val="tx2"/>
                </a:solidFill>
              </a:rPr>
              <a:t> 크기</a:t>
            </a:r>
            <a:r>
              <a:rPr lang="en-US" altLang="ko-KR" sz="2000" b="1" dirty="0">
                <a:solidFill>
                  <a:schemeClr val="tx2"/>
                </a:solidFill>
              </a:rPr>
              <a:t>)</a:t>
            </a:r>
            <a:r>
              <a:rPr lang="ko-KR" altLang="en-US" sz="2000" b="1" dirty="0">
                <a:solidFill>
                  <a:schemeClr val="tx2"/>
                </a:solidFill>
              </a:rPr>
              <a:t>도 가능함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99DACE-B1A9-7770-44C5-84CF2B669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75901"/>
            <a:ext cx="10105697" cy="432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7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465</Words>
  <Application>Microsoft Office PowerPoint</Application>
  <PresentationFormat>와이드스크린</PresentationFormat>
  <Paragraphs>57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yeeyin96@nate.com</cp:lastModifiedBy>
  <cp:revision>43</cp:revision>
  <dcterms:created xsi:type="dcterms:W3CDTF">2020-08-12T09:08:44Z</dcterms:created>
  <dcterms:modified xsi:type="dcterms:W3CDTF">2023-05-04T14:14:56Z</dcterms:modified>
</cp:coreProperties>
</file>